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6"/>
  </p:notesMasterIdLst>
  <p:sldIdLst>
    <p:sldId id="273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71" r:id="rId11"/>
    <p:sldId id="272" r:id="rId12"/>
    <p:sldId id="267" r:id="rId13"/>
    <p:sldId id="269" r:id="rId14"/>
    <p:sldId id="270" r:id="rId15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67" d="100"/>
          <a:sy n="67" d="100"/>
        </p:scale>
        <p:origin x="64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5E3F348-6361-4D5B-8C4D-1D860BDC85A5}" type="datetimeFigureOut">
              <a:rPr lang="nl-NL" smtClean="0"/>
              <a:t>7-9-2022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F395687-549E-46DD-9A72-2495A77E69B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028326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B82C750-2600-40D3-89EE-9E95FBA9D6AB}" type="slidenum">
              <a:rPr kumimoji="0" lang="nl-NL" altLang="nl-NL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nl-NL" altLang="nl-NL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512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111588331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0DE9597-709E-4AD0-9C22-AB0C6FB5C946}" type="slidenum">
              <a:rPr kumimoji="0" lang="nl-NL" altLang="nl-NL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nl-NL" altLang="nl-NL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532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2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105853239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E050A48-432C-451D-B5DB-E6A5515F8F35}" type="slidenum">
              <a:rPr kumimoji="0" lang="nl-NL" altLang="nl-NL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nl-NL" altLang="nl-NL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552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3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121655606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B92E943-AA17-4F2D-9305-07D5FE0A67E4}" type="slidenum">
              <a:rPr kumimoji="0" lang="nl-NL" altLang="nl-NL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nl-NL" altLang="nl-NL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573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73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13684853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2483A0B-0152-44B0-B494-D910D9FBB25D}" type="slidenum">
              <a:rPr kumimoji="0" lang="nl-NL" altLang="nl-NL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nl-NL" altLang="nl-NL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583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3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149364428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1948919-9E5D-4872-9B33-E29C6D989840}" type="slidenum">
              <a:rPr kumimoji="0" lang="nl-NL" altLang="nl-NL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nl-NL" altLang="nl-NL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634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4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6155829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nl-NL"/>
              <a:t>Titelstijl van model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680DED-7E33-824B-8C01-EA3BD04A80D6}" type="datetimeFigureOut">
              <a:rPr lang="nl-NL" smtClean="0"/>
              <a:t>7-9-2022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17D56C2A-318B-A348-95F9-DA17336249B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074528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a-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nl-NL"/>
              <a:t>Titelstijl van model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/>
              <a:t>Sleep de afbeelding naar de tijdelijke aanduiding of 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680DED-7E33-824B-8C01-EA3BD04A80D6}" type="datetimeFigureOut">
              <a:rPr lang="nl-NL" smtClean="0"/>
              <a:t>7-9-2022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17D56C2A-318B-A348-95F9-DA17336249B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951878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 en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nl-NL"/>
              <a:t>Titelstijl van model bewerken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680DED-7E33-824B-8C01-EA3BD04A80D6}" type="datetimeFigureOut">
              <a:rPr lang="nl-NL" smtClean="0"/>
              <a:t>7-9-2022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17D56C2A-318B-A348-95F9-DA17336249B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0127782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at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nl-NL"/>
              <a:t>Titelstijl van model bewerken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 om de tekststijl van het model te bewerken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680DED-7E33-824B-8C01-EA3BD04A80D6}" type="datetimeFigureOut">
              <a:rPr lang="nl-NL" smtClean="0"/>
              <a:t>7-9-2022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17D56C2A-318B-A348-95F9-DA17336249B2}" type="slidenum">
              <a:rPr lang="nl-NL" smtClean="0"/>
              <a:t>‹nr.›</a:t>
            </a:fld>
            <a:endParaRPr lang="nl-NL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10317832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amkaart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Titelstijl van model bewerken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680DED-7E33-824B-8C01-EA3BD04A80D6}" type="datetimeFigureOut">
              <a:rPr lang="nl-NL" smtClean="0"/>
              <a:t>7-9-2022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17D56C2A-318B-A348-95F9-DA17336249B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762559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kolomm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nl-NL"/>
              <a:t>Titelstijl van model bewerken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tekststijl van het model te bewerken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tekststijl van het model te bewerken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tekststijl van het model te bewerken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tekststijl van het model te bewerken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tekststijl van het model te bewerken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tekststijl van het model te bewerken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680DED-7E33-824B-8C01-EA3BD04A80D6}" type="datetimeFigureOut">
              <a:rPr lang="nl-NL" smtClean="0"/>
              <a:t>7-9-2022</a:t>
            </a:fld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D56C2A-318B-A348-95F9-DA17336249B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25191362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afbeeldingskolomm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nl-NL"/>
              <a:t>Titelstijl van model bewerken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tekststijl van het model te bewerken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nl-NL"/>
              <a:t>Sleep de afbeelding naar de tijdelijke aanduiding of klik op het pictogram als u een afbeelding wilt toevoegen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tekststijl van het model te bewerken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tekststijl van het model te bewerken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nl-NL"/>
              <a:t>Sleep de afbeelding naar de tijdelijke aanduiding of klik op het pictogram als u een afbeelding wilt toevoegen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tekststijl van het model te bewerken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tekststijl van het model te bewerken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nl-NL"/>
              <a:t>Sleep de afbeelding naar de tijdelijke aanduiding of klik op het pictogram als u een afbeelding wilt toevoegen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tekststijl van het model te bewerken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680DED-7E33-824B-8C01-EA3BD04A80D6}" type="datetimeFigureOut">
              <a:rPr lang="nl-NL" smtClean="0"/>
              <a:t>7-9-2022</a:t>
            </a:fld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D56C2A-318B-A348-95F9-DA17336249B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9685468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nl-NL"/>
              <a:t>Titelstijl van model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680DED-7E33-824B-8C01-EA3BD04A80D6}" type="datetimeFigureOut">
              <a:rPr lang="nl-NL" smtClean="0"/>
              <a:t>7-9-2022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D56C2A-318B-A348-95F9-DA17336249B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5223519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nl-NL"/>
              <a:t>Titelstijl van model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nl-NL"/>
              <a:t>Klik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1A680DED-7E33-824B-8C01-EA3BD04A80D6}" type="datetimeFigureOut">
              <a:rPr lang="nl-NL" smtClean="0"/>
              <a:t>7-9-2022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17D56C2A-318B-A348-95F9-DA17336249B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283887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Titelstijl van model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680DED-7E33-824B-8C01-EA3BD04A80D6}" type="datetimeFigureOut">
              <a:rPr lang="nl-NL" smtClean="0"/>
              <a:t>7-9-2022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D56C2A-318B-A348-95F9-DA17336249B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262355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nl-NL"/>
              <a:t>Titelstijl van model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 om de tekststijl van het model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680DED-7E33-824B-8C01-EA3BD04A80D6}" type="datetimeFigureOut">
              <a:rPr lang="nl-NL" smtClean="0"/>
              <a:t>7-9-2022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17D56C2A-318B-A348-95F9-DA17336249B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459295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ee object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Titelstijl van model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nl-NL"/>
              <a:t>Klik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nl-NL"/>
              <a:t>Klik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680DED-7E33-824B-8C01-EA3BD04A80D6}" type="datetimeFigureOut">
              <a:rPr lang="nl-NL" smtClean="0"/>
              <a:t>7-9-2022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D56C2A-318B-A348-95F9-DA17336249B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398450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nl-NL"/>
              <a:t>Titelstijl van model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tekststijl van het model te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nl-NL"/>
              <a:t>Klik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tekststijl van het model te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nl-NL"/>
              <a:t>Klik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680DED-7E33-824B-8C01-EA3BD04A80D6}" type="datetimeFigureOut">
              <a:rPr lang="nl-NL" smtClean="0"/>
              <a:t>7-9-2022</a:t>
            </a:fld>
            <a:endParaRPr lang="nl-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D56C2A-318B-A348-95F9-DA17336249B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535996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Titelstijl van model bewerken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680DED-7E33-824B-8C01-EA3BD04A80D6}" type="datetimeFigureOut">
              <a:rPr lang="nl-NL" smtClean="0"/>
              <a:t>7-9-2022</a:t>
            </a:fld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D56C2A-318B-A348-95F9-DA17336249B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223013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680DED-7E33-824B-8C01-EA3BD04A80D6}" type="datetimeFigureOut">
              <a:rPr lang="nl-NL" smtClean="0"/>
              <a:t>7-9-2022</a:t>
            </a:fld>
            <a:endParaRPr lang="nl-N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D56C2A-318B-A348-95F9-DA17336249B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272511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nl-NL"/>
              <a:t>Titelstijl van model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nl-NL"/>
              <a:t>Klik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680DED-7E33-824B-8C01-EA3BD04A80D6}" type="datetimeFigureOut">
              <a:rPr lang="nl-NL" smtClean="0"/>
              <a:t>7-9-2022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D56C2A-318B-A348-95F9-DA17336249B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690377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nl-NL"/>
              <a:t>Titelstijl van model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/>
              <a:t>Sleep de afbeelding naar de tijdelijke aanduiding of 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680DED-7E33-824B-8C01-EA3BD04A80D6}" type="datetimeFigureOut">
              <a:rPr lang="nl-NL" smtClean="0"/>
              <a:t>7-9-2022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D56C2A-318B-A348-95F9-DA17336249B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165930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Titelstijl van model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680DED-7E33-824B-8C01-EA3BD04A80D6}" type="datetimeFigureOut">
              <a:rPr lang="nl-NL" smtClean="0"/>
              <a:t>7-9-2022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D56C2A-318B-A348-95F9-DA17336249B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8057761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gi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nl-NL"/>
              <a:t>1.1 </a:t>
            </a:r>
            <a:r>
              <a:rPr lang="nl-NL" dirty="0"/>
              <a:t>DE GRONDWET VAN 1848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lang="nl-NL" dirty="0"/>
              <a:t>HOOFDSTUK 1</a:t>
            </a:r>
          </a:p>
          <a:p>
            <a:pPr algn="ctr"/>
            <a:r>
              <a:rPr lang="nl-NL" dirty="0"/>
              <a:t>NEDERLAND VAN 1848 TOT 1914</a:t>
            </a:r>
          </a:p>
        </p:txBody>
      </p:sp>
    </p:spTree>
    <p:extLst>
      <p:ext uri="{BB962C8B-B14F-4D97-AF65-F5344CB8AC3E}">
        <p14:creationId xmlns:p14="http://schemas.microsoft.com/office/powerpoint/2010/main" val="108809020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el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nl-NL" dirty="0"/>
              <a:t>DISTRICTENSTELSEL</a:t>
            </a:r>
          </a:p>
        </p:txBody>
      </p:sp>
      <p:sp>
        <p:nvSpPr>
          <p:cNvPr id="8" name="Tijdelijke aanduiding voor inhoud 7"/>
          <p:cNvSpPr>
            <a:spLocks noGrp="1"/>
          </p:cNvSpPr>
          <p:nvPr>
            <p:ph idx="1"/>
          </p:nvPr>
        </p:nvSpPr>
        <p:spPr>
          <a:xfrm>
            <a:off x="0" y="2336873"/>
            <a:ext cx="12191999" cy="3599316"/>
          </a:xfrm>
        </p:spPr>
        <p:txBody>
          <a:bodyPr/>
          <a:lstStyle/>
          <a:p>
            <a:r>
              <a:rPr lang="nl-NL" dirty="0"/>
              <a:t>Vertegenwoordigers worden voor de Tweede Kamer gekozen via het districtenstelsel</a:t>
            </a:r>
          </a:p>
          <a:p>
            <a:r>
              <a:rPr lang="nl-NL" b="1" dirty="0"/>
              <a:t>NL is opgedeeld in 100 districten</a:t>
            </a:r>
          </a:p>
          <a:p>
            <a:r>
              <a:rPr lang="nl-NL" b="1" dirty="0"/>
              <a:t>Elk district kiest één vertegenwoordiger</a:t>
            </a:r>
          </a:p>
          <a:p>
            <a:r>
              <a:rPr lang="nl-NL" dirty="0"/>
              <a:t>Alle partijen kunnen meedoen in alle districten</a:t>
            </a:r>
          </a:p>
          <a:p>
            <a:r>
              <a:rPr lang="nl-NL" b="1" dirty="0"/>
              <a:t>Alleen de winnaar van het district gaat naar de Tweede Kamer</a:t>
            </a:r>
          </a:p>
        </p:txBody>
      </p:sp>
    </p:spTree>
    <p:extLst>
      <p:ext uri="{BB962C8B-B14F-4D97-AF65-F5344CB8AC3E}">
        <p14:creationId xmlns:p14="http://schemas.microsoft.com/office/powerpoint/2010/main" val="11264248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nl-NL" dirty="0"/>
              <a:t>VOOR- EN NADELEN VAN HET DISTRICTENSTELSEL</a:t>
            </a:r>
          </a:p>
        </p:txBody>
      </p:sp>
      <p:sp>
        <p:nvSpPr>
          <p:cNvPr id="6" name="Tijdelijke aanduiding voor tekst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nl-NL" dirty="0"/>
              <a:t>VOORDELEN</a:t>
            </a:r>
          </a:p>
        </p:txBody>
      </p:sp>
      <p:sp>
        <p:nvSpPr>
          <p:cNvPr id="7" name="Tijdelijke aanduiding voor inhoud 6"/>
          <p:cNvSpPr>
            <a:spLocks noGrp="1"/>
          </p:cNvSpPr>
          <p:nvPr>
            <p:ph sz="half" idx="2"/>
          </p:nvPr>
        </p:nvSpPr>
        <p:spPr>
          <a:xfrm>
            <a:off x="0" y="3030008"/>
            <a:ext cx="5378677" cy="2906179"/>
          </a:xfrm>
        </p:spPr>
        <p:txBody>
          <a:bodyPr/>
          <a:lstStyle/>
          <a:p>
            <a:r>
              <a:rPr lang="nl-NL" dirty="0"/>
              <a:t>Elk district in NL is vertegenwoordigd in de 2</a:t>
            </a:r>
            <a:r>
              <a:rPr lang="nl-NL" baseline="30000" dirty="0"/>
              <a:t>e</a:t>
            </a:r>
            <a:r>
              <a:rPr lang="nl-NL" dirty="0"/>
              <a:t> kamer</a:t>
            </a:r>
          </a:p>
          <a:p>
            <a:r>
              <a:rPr lang="nl-NL" dirty="0"/>
              <a:t>Kiezers hebben een band met ’hun’ </a:t>
            </a:r>
            <a:r>
              <a:rPr lang="nl-NL" dirty="0" err="1"/>
              <a:t>volkvertegenwoordiger</a:t>
            </a:r>
            <a:endParaRPr lang="nl-NL" dirty="0"/>
          </a:p>
          <a:p>
            <a:endParaRPr lang="nl-NL" dirty="0"/>
          </a:p>
        </p:txBody>
      </p:sp>
      <p:sp>
        <p:nvSpPr>
          <p:cNvPr id="8" name="Tijdelijke aanduiding voor tekst 7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 algn="ctr"/>
            <a:r>
              <a:rPr lang="nl-NL" dirty="0"/>
              <a:t>NADELEN</a:t>
            </a:r>
          </a:p>
        </p:txBody>
      </p:sp>
      <p:sp>
        <p:nvSpPr>
          <p:cNvPr id="9" name="Tijdelijke aanduiding voor inhoud 8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6176119" cy="2906179"/>
          </a:xfrm>
        </p:spPr>
        <p:txBody>
          <a:bodyPr/>
          <a:lstStyle/>
          <a:p>
            <a:r>
              <a:rPr lang="nl-NL" dirty="0"/>
              <a:t>Grote groepen kiezers kunnen niet vertegenwoordigd zijn in de 2</a:t>
            </a:r>
            <a:r>
              <a:rPr lang="nl-NL" baseline="30000" dirty="0"/>
              <a:t>e</a:t>
            </a:r>
            <a:r>
              <a:rPr lang="nl-NL" dirty="0"/>
              <a:t> Kamer; geen evenredige vertegenwoordiging</a:t>
            </a:r>
          </a:p>
          <a:p>
            <a:r>
              <a:rPr lang="nl-NL" dirty="0"/>
              <a:t>Kleine partijen komen moeilijk in de 2</a:t>
            </a:r>
            <a:r>
              <a:rPr lang="nl-NL" baseline="30000" dirty="0"/>
              <a:t>e</a:t>
            </a:r>
            <a:r>
              <a:rPr lang="nl-NL" dirty="0"/>
              <a:t> kamer</a:t>
            </a:r>
          </a:p>
          <a:p>
            <a:endParaRPr lang="nl-NL" dirty="0"/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9655048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0" y="753228"/>
            <a:ext cx="10467975" cy="1080938"/>
          </a:xfrm>
        </p:spPr>
        <p:txBody>
          <a:bodyPr>
            <a:normAutofit fontScale="90000"/>
          </a:bodyPr>
          <a:lstStyle/>
          <a:p>
            <a:pPr algn="ctr"/>
            <a:br>
              <a:rPr lang="nl-NL" b="1" dirty="0"/>
            </a:br>
            <a:r>
              <a:rPr lang="nl-NL" b="1" dirty="0"/>
              <a:t>PARLEMENT = STATEN-GENERAAL = 2</a:t>
            </a:r>
            <a:r>
              <a:rPr lang="nl-NL" b="1" baseline="30000" dirty="0"/>
              <a:t>E</a:t>
            </a:r>
            <a:r>
              <a:rPr lang="nl-NL" b="1" dirty="0"/>
              <a:t> EN 1</a:t>
            </a:r>
            <a:r>
              <a:rPr lang="nl-NL" b="1" baseline="30000" dirty="0"/>
              <a:t>E</a:t>
            </a:r>
            <a:r>
              <a:rPr lang="nl-NL" b="1" dirty="0"/>
              <a:t> KAMER</a:t>
            </a:r>
            <a:br>
              <a:rPr lang="nl-NL" b="1" dirty="0"/>
            </a:br>
            <a:r>
              <a:rPr lang="nl-NL" b="1" dirty="0"/>
              <a:t>									WETGEVENDE EN CONTROLERENDE MACHT </a:t>
            </a:r>
            <a:br>
              <a:rPr lang="nl-NL" b="1" dirty="0"/>
            </a:br>
            <a:endParaRPr lang="nl-NL" b="1" dirty="0"/>
          </a:p>
        </p:txBody>
      </p:sp>
      <p:sp>
        <p:nvSpPr>
          <p:cNvPr id="7" name="Tijdelijke aanduiding voor verticale tekst 6"/>
          <p:cNvSpPr>
            <a:spLocks noGrp="1"/>
          </p:cNvSpPr>
          <p:nvPr>
            <p:ph idx="1"/>
          </p:nvPr>
        </p:nvSpPr>
        <p:spPr>
          <a:xfrm>
            <a:off x="838200" y="2009553"/>
            <a:ext cx="10515600" cy="4529470"/>
          </a:xfrm>
        </p:spPr>
        <p:txBody>
          <a:bodyPr>
            <a:normAutofit/>
          </a:bodyPr>
          <a:lstStyle/>
          <a:p>
            <a:r>
              <a:rPr lang="nl-NL" dirty="0"/>
              <a:t>Parlement = </a:t>
            </a:r>
            <a:r>
              <a:rPr lang="nl-NL" b="1" dirty="0"/>
              <a:t>volksvertegenwoordiging</a:t>
            </a:r>
            <a:r>
              <a:rPr lang="nl-NL" dirty="0"/>
              <a:t> = Staten-Generaal</a:t>
            </a:r>
          </a:p>
          <a:p>
            <a:r>
              <a:rPr lang="nl-NL" dirty="0"/>
              <a:t>S-G bestaat uit Eerste en Tweede Kamer</a:t>
            </a:r>
          </a:p>
          <a:p>
            <a:r>
              <a:rPr lang="nl-NL" b="1" dirty="0"/>
              <a:t>Parlement heeft hoogste macht in NL; zij controleren de regering</a:t>
            </a:r>
          </a:p>
          <a:p>
            <a:endParaRPr lang="nl-NL" dirty="0"/>
          </a:p>
          <a:p>
            <a:r>
              <a:rPr lang="nl-NL" dirty="0"/>
              <a:t>Tweede Kamer heeft nu 150 leden</a:t>
            </a:r>
          </a:p>
          <a:p>
            <a:r>
              <a:rPr lang="nl-NL" dirty="0"/>
              <a:t>Eerste kamer heeft nu 75 leden</a:t>
            </a:r>
          </a:p>
          <a:p>
            <a:endParaRPr lang="nl-NL" dirty="0"/>
          </a:p>
          <a:p>
            <a:r>
              <a:rPr lang="nl-NL" b="1" dirty="0"/>
              <a:t>Tweede Kamer belangrijker dan Eerste Kamer, omdat:</a:t>
            </a:r>
          </a:p>
          <a:p>
            <a:r>
              <a:rPr lang="nl-NL" dirty="0"/>
              <a:t>Tweede Kamer heeft meer rechten en wordt direct gekozen</a:t>
            </a:r>
          </a:p>
          <a:p>
            <a:r>
              <a:rPr lang="nl-NL" dirty="0"/>
              <a:t>Eerste Kamer heeft minder rechten en wordt indirect gekozen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38077239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nl-NL" b="1" dirty="0"/>
              <a:t>RECHTEN VAN HET PARLEMENT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nl-NL" dirty="0"/>
              <a:t>CONTROLERENDE RECHTEN</a:t>
            </a:r>
          </a:p>
        </p:txBody>
      </p:sp>
      <p:sp>
        <p:nvSpPr>
          <p:cNvPr id="5" name="Tijdelijke aanduiding voor inhoud 4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nl-NL" dirty="0"/>
              <a:t>Recht van enquête 	           (1e en 2</a:t>
            </a:r>
            <a:r>
              <a:rPr lang="nl-NL" baseline="30000" dirty="0"/>
              <a:t>e</a:t>
            </a:r>
            <a:r>
              <a:rPr lang="nl-NL" dirty="0"/>
              <a:t> Kamer)</a:t>
            </a:r>
          </a:p>
          <a:p>
            <a:r>
              <a:rPr lang="nl-NL" dirty="0"/>
              <a:t>Recht van interpellatie              (1e en 2</a:t>
            </a:r>
            <a:r>
              <a:rPr lang="nl-NL" baseline="30000" dirty="0"/>
              <a:t>e</a:t>
            </a:r>
            <a:r>
              <a:rPr lang="nl-NL" dirty="0"/>
              <a:t> Kamer)</a:t>
            </a:r>
          </a:p>
          <a:p>
            <a:r>
              <a:rPr lang="nl-NL" dirty="0"/>
              <a:t>Recht van budget                      (1e en 2</a:t>
            </a:r>
            <a:r>
              <a:rPr lang="nl-NL" baseline="30000" dirty="0"/>
              <a:t>e</a:t>
            </a:r>
            <a:r>
              <a:rPr lang="nl-NL" dirty="0"/>
              <a:t> Kamer)</a:t>
            </a:r>
          </a:p>
          <a:p>
            <a:endParaRPr lang="nl-NL" dirty="0"/>
          </a:p>
          <a:p>
            <a:endParaRPr lang="nl-NL" dirty="0"/>
          </a:p>
        </p:txBody>
      </p:sp>
      <p:sp>
        <p:nvSpPr>
          <p:cNvPr id="6" name="Tijdelijke aanduiding voor tekst 5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 algn="ctr"/>
            <a:r>
              <a:rPr lang="nl-NL" dirty="0"/>
              <a:t>WETGEVENDE RECHTEN</a:t>
            </a:r>
          </a:p>
        </p:txBody>
      </p:sp>
      <p:sp>
        <p:nvSpPr>
          <p:cNvPr id="7" name="Tijdelijke aanduiding voor inhoud 6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nl-NL" dirty="0"/>
              <a:t>Recht van amendement 	      (2</a:t>
            </a:r>
            <a:r>
              <a:rPr lang="nl-NL" baseline="30000" dirty="0"/>
              <a:t>e</a:t>
            </a:r>
            <a:r>
              <a:rPr lang="nl-NL" dirty="0"/>
              <a:t> Kamer)</a:t>
            </a:r>
          </a:p>
          <a:p>
            <a:r>
              <a:rPr lang="nl-NL" dirty="0"/>
              <a:t>Recht van initiatief 	            (2</a:t>
            </a:r>
            <a:r>
              <a:rPr lang="nl-NL" baseline="30000" dirty="0"/>
              <a:t>e</a:t>
            </a:r>
            <a:r>
              <a:rPr lang="nl-NL" dirty="0"/>
              <a:t> Kamer)</a:t>
            </a:r>
          </a:p>
          <a:p>
            <a:endParaRPr lang="nl-NL" dirty="0"/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93053330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el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93548"/>
          </a:xfrm>
        </p:spPr>
        <p:txBody>
          <a:bodyPr>
            <a:normAutofit/>
          </a:bodyPr>
          <a:lstStyle/>
          <a:p>
            <a:pPr algn="ctr"/>
            <a:r>
              <a:rPr lang="nl-NL" altLang="nl-NL" b="1" dirty="0"/>
              <a:t>KLASSIEKE GRONDRECHTEN</a:t>
            </a:r>
            <a:br>
              <a:rPr lang="nl-NL" altLang="nl-NL" b="1" dirty="0"/>
            </a:br>
            <a:r>
              <a:rPr lang="nl-NL" altLang="nl-NL" b="1" dirty="0"/>
              <a:t>1848</a:t>
            </a:r>
          </a:p>
        </p:txBody>
      </p:sp>
      <p:sp>
        <p:nvSpPr>
          <p:cNvPr id="19459" name="Tijdelijke aanduiding voor inhoud 2"/>
          <p:cNvSpPr>
            <a:spLocks noGrp="1"/>
          </p:cNvSpPr>
          <p:nvPr>
            <p:ph idx="1"/>
          </p:nvPr>
        </p:nvSpPr>
        <p:spPr>
          <a:xfrm>
            <a:off x="838200" y="1988288"/>
            <a:ext cx="10515600" cy="4710223"/>
          </a:xfrm>
        </p:spPr>
        <p:txBody>
          <a:bodyPr>
            <a:normAutofit lnSpcReduction="10000"/>
          </a:bodyPr>
          <a:lstStyle/>
          <a:p>
            <a:r>
              <a:rPr lang="nl-NL" altLang="nl-NL" b="1" dirty="0"/>
              <a:t>Klassieke grondrechten = vrijheidsrechten</a:t>
            </a:r>
          </a:p>
          <a:p>
            <a:r>
              <a:rPr lang="nl-NL" altLang="nl-NL" b="1" dirty="0"/>
              <a:t>Doel klassieke grondrechten in grondwet  </a:t>
            </a:r>
            <a:r>
              <a:rPr lang="nl-NL" altLang="nl-NL" b="1" dirty="0">
                <a:sym typeface="Wingdings" pitchFamily="2" charset="2"/>
              </a:rPr>
              <a:t> Burgers beschermen tegen overheid</a:t>
            </a:r>
          </a:p>
          <a:p>
            <a:endParaRPr lang="nl-NL" altLang="nl-NL" dirty="0">
              <a:solidFill>
                <a:schemeClr val="bg1"/>
              </a:solidFill>
              <a:sym typeface="Wingdings" pitchFamily="2" charset="2"/>
            </a:endParaRPr>
          </a:p>
          <a:p>
            <a:r>
              <a:rPr lang="nl-NL" altLang="nl-NL" dirty="0">
                <a:sym typeface="Wingdings" pitchFamily="2" charset="2"/>
              </a:rPr>
              <a:t>Recht op gelijke behandeling (art. 1)</a:t>
            </a:r>
          </a:p>
          <a:p>
            <a:r>
              <a:rPr lang="nl-NL" altLang="nl-NL" dirty="0">
                <a:sym typeface="Wingdings" pitchFamily="2" charset="2"/>
              </a:rPr>
              <a:t>Vrijheid van meningsuiting</a:t>
            </a:r>
          </a:p>
          <a:p>
            <a:r>
              <a:rPr lang="nl-NL" altLang="nl-NL" dirty="0">
                <a:sym typeface="Wingdings" pitchFamily="2" charset="2"/>
              </a:rPr>
              <a:t>Vrijheid van drukpers</a:t>
            </a:r>
          </a:p>
          <a:p>
            <a:r>
              <a:rPr lang="nl-NL" altLang="nl-NL" dirty="0">
                <a:sym typeface="Wingdings" pitchFamily="2" charset="2"/>
              </a:rPr>
              <a:t>Vrijheid van vereniging en vergadering</a:t>
            </a:r>
          </a:p>
          <a:p>
            <a:r>
              <a:rPr lang="nl-NL" altLang="nl-NL" dirty="0">
                <a:sym typeface="Wingdings" pitchFamily="2" charset="2"/>
              </a:rPr>
              <a:t>Vrijheid van godsdienst    					           scheiding van kerk en staat</a:t>
            </a:r>
          </a:p>
          <a:p>
            <a:r>
              <a:rPr lang="nl-NL" altLang="nl-NL" dirty="0">
                <a:sym typeface="Wingdings" pitchFamily="2" charset="2"/>
              </a:rPr>
              <a:t>Vrijheid van onderwijs</a:t>
            </a:r>
          </a:p>
          <a:p>
            <a:endParaRPr lang="nl-NL" altLang="nl-NL" dirty="0"/>
          </a:p>
        </p:txBody>
      </p:sp>
      <p:pic>
        <p:nvPicPr>
          <p:cNvPr id="2" name="Afbeelding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13207" y="2985130"/>
            <a:ext cx="4778793" cy="38548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08334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 eaLnBrk="1" hangingPunct="1"/>
            <a:r>
              <a:rPr lang="nl-NL" altLang="nl-NL" sz="4000" b="1" dirty="0"/>
              <a:t>KONING WILLEM I</a:t>
            </a:r>
            <a:br>
              <a:rPr lang="nl-NL" altLang="nl-NL" sz="4000" b="1" dirty="0"/>
            </a:br>
            <a:r>
              <a:rPr lang="nl-NL" altLang="nl-NL" sz="4000" b="1" dirty="0"/>
              <a:t>1813 - 1840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idx="1"/>
          </p:nvPr>
        </p:nvSpPr>
        <p:spPr>
          <a:xfrm>
            <a:off x="680321" y="2336873"/>
            <a:ext cx="9613861" cy="3861908"/>
          </a:xfrm>
        </p:spPr>
        <p:txBody>
          <a:bodyPr>
            <a:normAutofit fontScale="92500" lnSpcReduction="10000"/>
          </a:bodyPr>
          <a:lstStyle/>
          <a:p>
            <a:pPr eaLnBrk="1" hangingPunct="1"/>
            <a:r>
              <a:rPr lang="nl-NL" altLang="nl-NL" b="1" dirty="0"/>
              <a:t>Taken vastgelegd in grondwet</a:t>
            </a:r>
            <a:endParaRPr lang="nl-NL" altLang="nl-NL" b="1" dirty="0">
              <a:sym typeface="Wingdings" panose="05000000000000000000" pitchFamily="2" charset="2"/>
            </a:endParaRPr>
          </a:p>
          <a:p>
            <a:pPr eaLnBrk="1" hangingPunct="1"/>
            <a:r>
              <a:rPr lang="nl-NL" altLang="nl-NL" b="1" dirty="0">
                <a:sym typeface="Wingdings" panose="05000000000000000000" pitchFamily="2" charset="2"/>
              </a:rPr>
              <a:t>Koning heeft veel macht</a:t>
            </a:r>
          </a:p>
          <a:p>
            <a:pPr eaLnBrk="1" hangingPunct="1"/>
            <a:r>
              <a:rPr lang="nl-NL" altLang="nl-NL" b="1" dirty="0">
                <a:sym typeface="Wingdings" panose="05000000000000000000" pitchFamily="2" charset="2"/>
              </a:rPr>
              <a:t>Willem I is staatshoofd en regeringsleider</a:t>
            </a:r>
          </a:p>
          <a:p>
            <a:pPr eaLnBrk="1" hangingPunct="1"/>
            <a:r>
              <a:rPr lang="nl-NL" altLang="nl-NL" b="1" dirty="0">
                <a:sym typeface="Wingdings" panose="05000000000000000000" pitchFamily="2" charset="2"/>
              </a:rPr>
              <a:t>Ministers zijn zijn dienaren</a:t>
            </a:r>
            <a:endParaRPr lang="nl-NL" altLang="nl-NL" b="1" dirty="0"/>
          </a:p>
          <a:p>
            <a:pPr eaLnBrk="1" hangingPunct="1"/>
            <a:endParaRPr lang="nl-NL" altLang="nl-NL" b="1" dirty="0"/>
          </a:p>
          <a:p>
            <a:pPr eaLnBrk="1" hangingPunct="1"/>
            <a:r>
              <a:rPr lang="nl-NL" altLang="nl-NL" b="1" dirty="0"/>
              <a:t>Willem I geeft opdracht om wetten uit te voeren aan ministers</a:t>
            </a:r>
          </a:p>
          <a:p>
            <a:r>
              <a:rPr lang="nl-NL" altLang="nl-NL" b="1" dirty="0"/>
              <a:t>Willem I benoemt en ontslaat ministers</a:t>
            </a:r>
          </a:p>
          <a:p>
            <a:r>
              <a:rPr lang="nl-NL" altLang="nl-NL" b="1" dirty="0"/>
              <a:t>Willem I benoemt leden van de 1</a:t>
            </a:r>
            <a:r>
              <a:rPr lang="nl-NL" altLang="nl-NL" b="1" baseline="30000" dirty="0"/>
              <a:t>e</a:t>
            </a:r>
            <a:r>
              <a:rPr lang="nl-NL" altLang="nl-NL" b="1" dirty="0"/>
              <a:t> Kamer</a:t>
            </a:r>
          </a:p>
          <a:p>
            <a:r>
              <a:rPr lang="nl-NL" altLang="nl-NL" b="1" dirty="0"/>
              <a:t>Willem I regeert bij Koninklijk Besluit, waardoor hij zijn plannen niet  met 2</a:t>
            </a:r>
            <a:r>
              <a:rPr lang="nl-NL" altLang="nl-NL" b="1" baseline="30000" dirty="0"/>
              <a:t>e</a:t>
            </a:r>
            <a:r>
              <a:rPr lang="nl-NL" altLang="nl-NL" b="1" dirty="0"/>
              <a:t> Kamer hoeft te bespreken</a:t>
            </a:r>
          </a:p>
        </p:txBody>
      </p:sp>
      <p:pic>
        <p:nvPicPr>
          <p:cNvPr id="2" name="Afbeelding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74545" y="2101113"/>
            <a:ext cx="2476500" cy="3238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16610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 eaLnBrk="1" hangingPunct="1"/>
            <a:r>
              <a:rPr lang="nl-NL" altLang="nl-NL" sz="4000" b="1" dirty="0"/>
              <a:t>STATEN-GENERAAL</a:t>
            </a:r>
            <a:br>
              <a:rPr lang="nl-NL" altLang="nl-NL" sz="4000" b="1" dirty="0"/>
            </a:br>
            <a:r>
              <a:rPr lang="nl-NL" altLang="nl-NL" sz="4000" b="1" dirty="0"/>
              <a:t>1813-1848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nl-NL" altLang="nl-NL" b="1" dirty="0"/>
              <a:t>Parlement = volksvertegenwoordiging</a:t>
            </a:r>
          </a:p>
          <a:p>
            <a:pPr eaLnBrk="1" hangingPunct="1"/>
            <a:r>
              <a:rPr lang="nl-NL" altLang="nl-NL" b="1" dirty="0"/>
              <a:t>Niet gekozen</a:t>
            </a:r>
            <a:endParaRPr lang="nl-NL" altLang="nl-NL" b="1" dirty="0">
              <a:sym typeface="Wingdings" panose="05000000000000000000" pitchFamily="2" charset="2"/>
            </a:endParaRPr>
          </a:p>
          <a:p>
            <a:pPr eaLnBrk="1" hangingPunct="1"/>
            <a:r>
              <a:rPr lang="nl-NL" altLang="nl-NL" b="1" dirty="0">
                <a:sym typeface="Wingdings" panose="05000000000000000000" pitchFamily="2" charset="2"/>
              </a:rPr>
              <a:t>1</a:t>
            </a:r>
            <a:r>
              <a:rPr lang="nl-NL" altLang="nl-NL" b="1" baseline="30000" dirty="0">
                <a:sym typeface="Wingdings" panose="05000000000000000000" pitchFamily="2" charset="2"/>
              </a:rPr>
              <a:t>e</a:t>
            </a:r>
            <a:r>
              <a:rPr lang="nl-NL" altLang="nl-NL" b="1" dirty="0">
                <a:sym typeface="Wingdings" panose="05000000000000000000" pitchFamily="2" charset="2"/>
              </a:rPr>
              <a:t> kamer benoemd door de koning</a:t>
            </a:r>
          </a:p>
          <a:p>
            <a:pPr eaLnBrk="1" hangingPunct="1"/>
            <a:r>
              <a:rPr lang="nl-NL" altLang="nl-NL" b="1" dirty="0">
                <a:sym typeface="Wingdings" panose="05000000000000000000" pitchFamily="2" charset="2"/>
              </a:rPr>
              <a:t>2</a:t>
            </a:r>
            <a:r>
              <a:rPr lang="nl-NL" altLang="nl-NL" b="1" baseline="30000" dirty="0">
                <a:sym typeface="Wingdings" panose="05000000000000000000" pitchFamily="2" charset="2"/>
              </a:rPr>
              <a:t>e</a:t>
            </a:r>
            <a:r>
              <a:rPr lang="nl-NL" altLang="nl-NL" b="1" dirty="0">
                <a:sym typeface="Wingdings" panose="05000000000000000000" pitchFamily="2" charset="2"/>
              </a:rPr>
              <a:t> kamer benoemd door Provinciale Staten </a:t>
            </a:r>
          </a:p>
          <a:p>
            <a:pPr eaLnBrk="1" hangingPunct="1"/>
            <a:r>
              <a:rPr lang="nl-NL" altLang="nl-NL" b="1" dirty="0">
                <a:sym typeface="Wingdings" panose="05000000000000000000" pitchFamily="2" charset="2"/>
              </a:rPr>
              <a:t>Benoemd door besturen van steden 				           en dorpen  </a:t>
            </a:r>
            <a:endParaRPr lang="nl-NL" altLang="nl-NL" b="1" dirty="0"/>
          </a:p>
          <a:p>
            <a:pPr eaLnBrk="1" hangingPunct="1"/>
            <a:r>
              <a:rPr lang="nl-NL" altLang="nl-NL" b="1" dirty="0"/>
              <a:t> Rijke families </a:t>
            </a:r>
          </a:p>
        </p:txBody>
      </p:sp>
      <p:pic>
        <p:nvPicPr>
          <p:cNvPr id="2" name="Afbeelding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52663" y="3391786"/>
            <a:ext cx="4933662" cy="3466214"/>
          </a:xfrm>
          <a:prstGeom prst="rect">
            <a:avLst/>
          </a:prstGeom>
        </p:spPr>
      </p:pic>
      <p:sp>
        <p:nvSpPr>
          <p:cNvPr id="3" name="Tekstvak 2"/>
          <p:cNvSpPr txBox="1"/>
          <p:nvPr/>
        </p:nvSpPr>
        <p:spPr>
          <a:xfrm>
            <a:off x="8325294" y="2923953"/>
            <a:ext cx="256244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400" b="0" i="1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1815 Staten-Generaal in Brussel</a:t>
            </a:r>
          </a:p>
        </p:txBody>
      </p:sp>
    </p:spTree>
    <p:extLst>
      <p:ext uri="{BB962C8B-B14F-4D97-AF65-F5344CB8AC3E}">
        <p14:creationId xmlns:p14="http://schemas.microsoft.com/office/powerpoint/2010/main" val="3819769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nl-NL" altLang="nl-NL" b="1" dirty="0"/>
              <a:t>OPKOMST VAN DE LIBERALEN</a:t>
            </a:r>
            <a:br>
              <a:rPr lang="nl-NL" altLang="nl-NL" b="1" dirty="0"/>
            </a:br>
            <a:r>
              <a:rPr lang="nl-NL" altLang="nl-NL" b="1" dirty="0"/>
              <a:t>VANAF 1825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eaLnBrk="1" hangingPunct="1">
              <a:defRPr/>
            </a:pPr>
            <a:r>
              <a:rPr lang="nl-NL" altLang="nl-NL" b="1" dirty="0"/>
              <a:t>Liberalen afkomstig uit hogere burgerij:</a:t>
            </a:r>
          </a:p>
          <a:p>
            <a:pPr eaLnBrk="1" hangingPunct="1">
              <a:defRPr/>
            </a:pPr>
            <a:r>
              <a:rPr lang="nl-NL" altLang="nl-NL" dirty="0"/>
              <a:t>Betalen veel belasting</a:t>
            </a:r>
          </a:p>
          <a:p>
            <a:pPr eaLnBrk="1" hangingPunct="1">
              <a:defRPr/>
            </a:pPr>
            <a:r>
              <a:rPr lang="nl-NL" altLang="nl-NL" dirty="0"/>
              <a:t>geen politieke macht</a:t>
            </a:r>
          </a:p>
          <a:p>
            <a:pPr eaLnBrk="1" hangingPunct="1">
              <a:defRPr/>
            </a:pPr>
            <a:endParaRPr lang="nl-NL" altLang="nl-NL" dirty="0"/>
          </a:p>
          <a:p>
            <a:pPr eaLnBrk="1" hangingPunct="1">
              <a:defRPr/>
            </a:pPr>
            <a:r>
              <a:rPr lang="nl-NL" altLang="nl-NL" b="1" dirty="0"/>
              <a:t>Liberalen eisen:  </a:t>
            </a:r>
            <a:endParaRPr lang="nl-NL" altLang="nl-NL" b="1" dirty="0">
              <a:sym typeface="Wingdings" panose="05000000000000000000" pitchFamily="2" charset="2"/>
            </a:endParaRPr>
          </a:p>
          <a:p>
            <a:pPr eaLnBrk="1" hangingPunct="1">
              <a:defRPr/>
            </a:pPr>
            <a:r>
              <a:rPr lang="nl-NL" altLang="nl-NL" dirty="0"/>
              <a:t>Censuskiesrecht om parlement te kiezen</a:t>
            </a:r>
          </a:p>
          <a:p>
            <a:pPr eaLnBrk="1" hangingPunct="1">
              <a:defRPr/>
            </a:pPr>
            <a:r>
              <a:rPr lang="nl-NL" altLang="nl-NL" dirty="0"/>
              <a:t>Parlement beslist over plannen van regering</a:t>
            </a:r>
          </a:p>
          <a:p>
            <a:pPr eaLnBrk="1" hangingPunct="1">
              <a:defRPr/>
            </a:pPr>
            <a:r>
              <a:rPr lang="nl-NL" altLang="nl-NL" dirty="0"/>
              <a:t>Burgerlijke vrijheden, zoals vrijheid van meningsuiting en godsdienstvrijheid</a:t>
            </a:r>
          </a:p>
          <a:p>
            <a:pPr eaLnBrk="1" hangingPunct="1">
              <a:defRPr/>
            </a:pPr>
            <a:r>
              <a:rPr lang="nl-NL" altLang="nl-NL" dirty="0"/>
              <a:t>Economische vrijheden</a:t>
            </a:r>
          </a:p>
          <a:p>
            <a:pPr marL="0" indent="0">
              <a:buNone/>
              <a:defRPr/>
            </a:pPr>
            <a:endParaRPr lang="nl-NL" altLang="nl-NL" dirty="0"/>
          </a:p>
        </p:txBody>
      </p:sp>
    </p:spTree>
    <p:extLst>
      <p:ext uri="{BB962C8B-B14F-4D97-AF65-F5344CB8AC3E}">
        <p14:creationId xmlns:p14="http://schemas.microsoft.com/office/powerpoint/2010/main" val="7157299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nl-NL" altLang="nl-NL" b="1" dirty="0"/>
              <a:t>HET REVOLUTIEJAAR 1848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idx="1"/>
          </p:nvPr>
        </p:nvSpPr>
        <p:spPr>
          <a:xfrm>
            <a:off x="680321" y="2105247"/>
            <a:ext cx="9613861" cy="3830942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nl-NL" altLang="nl-NL" b="1" dirty="0"/>
              <a:t>Overal in Europa revoluties door hogere burgerij, die            politieke macht willen.</a:t>
            </a:r>
          </a:p>
          <a:p>
            <a:pPr eaLnBrk="1" hangingPunct="1">
              <a:lnSpc>
                <a:spcPct val="90000"/>
              </a:lnSpc>
            </a:pPr>
            <a:r>
              <a:rPr lang="nl-NL" altLang="nl-NL" b="1" dirty="0"/>
              <a:t>Willem II geeft opdracht voor een nieuwe grondwet aan de liberaal Thorbecke</a:t>
            </a:r>
          </a:p>
          <a:p>
            <a:pPr eaLnBrk="1" hangingPunct="1">
              <a:lnSpc>
                <a:spcPct val="90000"/>
              </a:lnSpc>
            </a:pPr>
            <a:r>
              <a:rPr lang="nl-NL" altLang="nl-NL" b="1" dirty="0"/>
              <a:t>Reden = Willem II wil revolutie in NL voorkomen en deel    macht behouden</a:t>
            </a:r>
          </a:p>
        </p:txBody>
      </p:sp>
      <p:pic>
        <p:nvPicPr>
          <p:cNvPr id="2" name="Afbeelding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67963" y="4143324"/>
            <a:ext cx="3856074" cy="2714676"/>
          </a:xfrm>
          <a:prstGeom prst="rect">
            <a:avLst/>
          </a:prstGeom>
        </p:spPr>
      </p:pic>
      <p:sp>
        <p:nvSpPr>
          <p:cNvPr id="3" name="Tekstvak 2"/>
          <p:cNvSpPr txBox="1"/>
          <p:nvPr/>
        </p:nvSpPr>
        <p:spPr>
          <a:xfrm>
            <a:off x="8236983" y="5507665"/>
            <a:ext cx="332976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400" b="0" i="1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1848 Volksoproer op de dam in Amsterdam</a:t>
            </a:r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40984" y="856965"/>
            <a:ext cx="2337601" cy="3576811"/>
          </a:xfrm>
          <a:prstGeom prst="rect">
            <a:avLst/>
          </a:prstGeom>
        </p:spPr>
      </p:pic>
      <p:sp>
        <p:nvSpPr>
          <p:cNvPr id="5" name="Tekstvak 4"/>
          <p:cNvSpPr txBox="1"/>
          <p:nvPr/>
        </p:nvSpPr>
        <p:spPr>
          <a:xfrm>
            <a:off x="10154093" y="4646428"/>
            <a:ext cx="149605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400" b="0" i="1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Koning Willem II</a:t>
            </a:r>
          </a:p>
        </p:txBody>
      </p:sp>
    </p:spTree>
    <p:extLst>
      <p:ext uri="{BB962C8B-B14F-4D97-AF65-F5344CB8AC3E}">
        <p14:creationId xmlns:p14="http://schemas.microsoft.com/office/powerpoint/2010/main" val="20434844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nl-NL" altLang="nl-NL" b="1" dirty="0"/>
              <a:t>DE GRONDWET VAN RUDOLF THORBECKE</a:t>
            </a:r>
            <a:br>
              <a:rPr lang="nl-NL" altLang="nl-NL" b="1" dirty="0"/>
            </a:br>
            <a:r>
              <a:rPr lang="nl-NL" altLang="nl-NL" b="1" dirty="0"/>
              <a:t>1848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idx="1"/>
          </p:nvPr>
        </p:nvSpPr>
        <p:spPr>
          <a:xfrm>
            <a:off x="680321" y="2052084"/>
            <a:ext cx="9613861" cy="3884105"/>
          </a:xfrm>
        </p:spPr>
        <p:txBody>
          <a:bodyPr>
            <a:noAutofit/>
          </a:bodyPr>
          <a:lstStyle/>
          <a:p>
            <a:pPr eaLnBrk="1" hangingPunct="1">
              <a:lnSpc>
                <a:spcPct val="90000"/>
              </a:lnSpc>
            </a:pPr>
            <a:r>
              <a:rPr lang="nl-NL" altLang="nl-NL" b="1" dirty="0"/>
              <a:t>Liberaal karakter (Thorbecke):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nl-NL" altLang="nl-NL" dirty="0"/>
          </a:p>
          <a:p>
            <a:pPr eaLnBrk="1" hangingPunct="1">
              <a:lnSpc>
                <a:spcPct val="90000"/>
              </a:lnSpc>
            </a:pPr>
            <a:r>
              <a:rPr lang="nl-NL" altLang="nl-NL" dirty="0"/>
              <a:t>Vrijheidsrechten </a:t>
            </a:r>
            <a:r>
              <a:rPr lang="nl-NL" altLang="nl-NL" b="1" dirty="0"/>
              <a:t>= klassieke grondrechten</a:t>
            </a:r>
          </a:p>
          <a:p>
            <a:pPr eaLnBrk="1" hangingPunct="1">
              <a:lnSpc>
                <a:spcPct val="90000"/>
              </a:lnSpc>
            </a:pPr>
            <a:r>
              <a:rPr lang="nl-NL" altLang="nl-NL" dirty="0"/>
              <a:t>Politieke verhoudingen tussen koning, ministers en 	              parlement veranderen</a:t>
            </a:r>
          </a:p>
          <a:p>
            <a:pPr eaLnBrk="1" hangingPunct="1">
              <a:lnSpc>
                <a:spcPct val="90000"/>
              </a:lnSpc>
            </a:pPr>
            <a:r>
              <a:rPr lang="nl-NL" altLang="nl-NL" b="1" dirty="0"/>
              <a:t>Censuskiesrecht</a:t>
            </a:r>
          </a:p>
          <a:p>
            <a:pPr eaLnBrk="1" hangingPunct="1">
              <a:lnSpc>
                <a:spcPct val="90000"/>
              </a:lnSpc>
            </a:pPr>
            <a:endParaRPr lang="nl-NL" altLang="nl-NL" dirty="0"/>
          </a:p>
          <a:p>
            <a:pPr eaLnBrk="1" hangingPunct="1">
              <a:lnSpc>
                <a:spcPct val="90000"/>
              </a:lnSpc>
            </a:pPr>
            <a:r>
              <a:rPr lang="nl-NL" altLang="nl-NL" dirty="0"/>
              <a:t>Koning verliest macht door:</a:t>
            </a:r>
          </a:p>
          <a:p>
            <a:pPr eaLnBrk="1" hangingPunct="1">
              <a:lnSpc>
                <a:spcPct val="90000"/>
              </a:lnSpc>
            </a:pPr>
            <a:r>
              <a:rPr lang="nl-NL" altLang="nl-NL" dirty="0"/>
              <a:t>Verkiezing 1</a:t>
            </a:r>
            <a:r>
              <a:rPr lang="nl-NL" altLang="nl-NL" baseline="30000" dirty="0"/>
              <a:t>e</a:t>
            </a:r>
            <a:r>
              <a:rPr lang="nl-NL" altLang="nl-NL" dirty="0"/>
              <a:t> kamer door Provinciale Staten</a:t>
            </a:r>
          </a:p>
          <a:p>
            <a:pPr eaLnBrk="1" hangingPunct="1">
              <a:lnSpc>
                <a:spcPct val="90000"/>
              </a:lnSpc>
            </a:pPr>
            <a:r>
              <a:rPr lang="nl-NL" altLang="nl-NL" dirty="0"/>
              <a:t>Censuskiesrecht </a:t>
            </a:r>
          </a:p>
          <a:p>
            <a:pPr eaLnBrk="1" hangingPunct="1">
              <a:lnSpc>
                <a:spcPct val="90000"/>
              </a:lnSpc>
            </a:pPr>
            <a:r>
              <a:rPr lang="nl-NL" altLang="nl-NL" b="1" dirty="0"/>
              <a:t>Ministeri</a:t>
            </a:r>
            <a:r>
              <a:rPr lang="nl-NL" altLang="nl-NL" b="1" dirty="0">
                <a:cs typeface="Arial" charset="0"/>
              </a:rPr>
              <a:t>ë</a:t>
            </a:r>
            <a:r>
              <a:rPr lang="nl-NL" altLang="nl-NL" b="1" dirty="0"/>
              <a:t>le verantwoordelijkheid</a:t>
            </a:r>
          </a:p>
          <a:p>
            <a:pPr eaLnBrk="1" hangingPunct="1">
              <a:lnSpc>
                <a:spcPct val="90000"/>
              </a:lnSpc>
            </a:pPr>
            <a:endParaRPr lang="nl-NL" altLang="nl-NL" dirty="0"/>
          </a:p>
          <a:p>
            <a:pPr eaLnBrk="1" hangingPunct="1">
              <a:lnSpc>
                <a:spcPct val="90000"/>
              </a:lnSpc>
            </a:pPr>
            <a:r>
              <a:rPr lang="nl-NL" altLang="nl-NL" dirty="0"/>
              <a:t>In grondwet staan belangrijkste rechten en plichten van het volk en de spelregels van ons bestuur</a:t>
            </a:r>
          </a:p>
        </p:txBody>
      </p:sp>
      <p:pic>
        <p:nvPicPr>
          <p:cNvPr id="2" name="Afbeelding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06682" y="2585407"/>
            <a:ext cx="3175000" cy="3568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37541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nl-NL" altLang="nl-NL" sz="4000" b="1" dirty="0"/>
              <a:t>MINISTERIËLE VERANTWOORDELIJKHEID</a:t>
            </a:r>
            <a:br>
              <a:rPr lang="nl-NL" altLang="nl-NL" sz="4000" b="1" dirty="0"/>
            </a:br>
            <a:r>
              <a:rPr lang="nl-NL" altLang="nl-NL" sz="3200" b="1" i="1" dirty="0"/>
              <a:t>DE KONING IS ONSCHENDBAAR</a:t>
            </a:r>
            <a:endParaRPr lang="nl-NL" altLang="nl-NL" sz="4000" b="1" i="1" dirty="0"/>
          </a:p>
        </p:txBody>
      </p:sp>
      <p:sp>
        <p:nvSpPr>
          <p:cNvPr id="18435" name="Rectangle 3"/>
          <p:cNvSpPr>
            <a:spLocks noGrp="1" noChangeArrowheads="1"/>
          </p:cNvSpPr>
          <p:nvPr>
            <p:ph idx="1"/>
          </p:nvPr>
        </p:nvSpPr>
        <p:spPr>
          <a:xfrm>
            <a:off x="77658" y="2030819"/>
            <a:ext cx="11276142" cy="4827180"/>
          </a:xfrm>
        </p:spPr>
        <p:txBody>
          <a:bodyPr>
            <a:normAutofit fontScale="92500" lnSpcReduction="10000"/>
          </a:bodyPr>
          <a:lstStyle/>
          <a:p>
            <a:pPr eaLnBrk="1" hangingPunct="1">
              <a:lnSpc>
                <a:spcPct val="90000"/>
              </a:lnSpc>
            </a:pPr>
            <a:r>
              <a:rPr lang="nl-NL" altLang="nl-NL" dirty="0"/>
              <a:t>Ministers moeten verantwoording afleggen voor eigen daden aan 2</a:t>
            </a:r>
            <a:r>
              <a:rPr lang="nl-NL" altLang="nl-NL" baseline="30000" dirty="0"/>
              <a:t>e</a:t>
            </a:r>
            <a:r>
              <a:rPr lang="nl-NL" altLang="nl-NL" dirty="0"/>
              <a:t> kamer en niet meer aan de koning</a:t>
            </a:r>
          </a:p>
          <a:p>
            <a:pPr eaLnBrk="1" hangingPunct="1">
              <a:lnSpc>
                <a:spcPct val="90000"/>
              </a:lnSpc>
            </a:pPr>
            <a:r>
              <a:rPr lang="nl-NL" altLang="nl-NL" dirty="0"/>
              <a:t>Ministers moeten verantwoording afleggen voor daden van koning aan 2</a:t>
            </a:r>
            <a:r>
              <a:rPr lang="nl-NL" altLang="nl-NL" baseline="30000" dirty="0"/>
              <a:t>e</a:t>
            </a:r>
            <a:r>
              <a:rPr lang="nl-NL" altLang="nl-NL" dirty="0"/>
              <a:t> kamer  </a:t>
            </a:r>
            <a:r>
              <a:rPr lang="nl-NL" altLang="nl-NL" dirty="0">
                <a:sym typeface="Wingdings" pitchFamily="2" charset="2"/>
              </a:rPr>
              <a:t></a:t>
            </a:r>
          </a:p>
          <a:p>
            <a:pPr eaLnBrk="1" hangingPunct="1">
              <a:lnSpc>
                <a:spcPct val="90000"/>
              </a:lnSpc>
            </a:pPr>
            <a:r>
              <a:rPr lang="nl-NL" altLang="nl-NL" b="1" dirty="0">
                <a:sym typeface="Wingdings" pitchFamily="2" charset="2"/>
              </a:rPr>
              <a:t>Ministeriele verantwoordelijkheid             </a:t>
            </a:r>
          </a:p>
          <a:p>
            <a:pPr eaLnBrk="1" hangingPunct="1">
              <a:lnSpc>
                <a:spcPct val="90000"/>
              </a:lnSpc>
            </a:pPr>
            <a:r>
              <a:rPr lang="nl-NL" altLang="nl-NL" b="1" dirty="0">
                <a:sym typeface="Wingdings" pitchFamily="2" charset="2"/>
              </a:rPr>
              <a:t>De koning is onschendbaar; </a:t>
            </a:r>
            <a:r>
              <a:rPr lang="nl-NL" altLang="nl-NL" dirty="0">
                <a:sym typeface="Wingdings" pitchFamily="2" charset="2"/>
              </a:rPr>
              <a:t>minister-president legt                                verantwoording af aan 2</a:t>
            </a:r>
            <a:r>
              <a:rPr lang="nl-NL" altLang="nl-NL" baseline="30000" dirty="0">
                <a:sym typeface="Wingdings" pitchFamily="2" charset="2"/>
              </a:rPr>
              <a:t>e</a:t>
            </a:r>
            <a:r>
              <a:rPr lang="nl-NL" altLang="nl-NL" dirty="0">
                <a:sym typeface="Wingdings" pitchFamily="2" charset="2"/>
              </a:rPr>
              <a:t> kamer voor handelen van de koning</a:t>
            </a:r>
            <a:endParaRPr lang="nl-NL" altLang="nl-NL" dirty="0"/>
          </a:p>
          <a:p>
            <a:pPr eaLnBrk="1" hangingPunct="1">
              <a:lnSpc>
                <a:spcPct val="90000"/>
              </a:lnSpc>
            </a:pPr>
            <a:endParaRPr lang="nl-NL" altLang="nl-NL" dirty="0"/>
          </a:p>
          <a:p>
            <a:pPr eaLnBrk="1" hangingPunct="1">
              <a:lnSpc>
                <a:spcPct val="90000"/>
              </a:lnSpc>
            </a:pPr>
            <a:endParaRPr lang="nl-NL" altLang="nl-NL" dirty="0"/>
          </a:p>
          <a:p>
            <a:pPr eaLnBrk="1" hangingPunct="1">
              <a:lnSpc>
                <a:spcPct val="90000"/>
              </a:lnSpc>
            </a:pPr>
            <a:endParaRPr lang="nl-NL" altLang="nl-NL" dirty="0"/>
          </a:p>
          <a:p>
            <a:pPr eaLnBrk="1" hangingPunct="1">
              <a:lnSpc>
                <a:spcPct val="90000"/>
              </a:lnSpc>
            </a:pPr>
            <a:endParaRPr lang="nl-NL" altLang="nl-NL" dirty="0"/>
          </a:p>
          <a:p>
            <a:pPr eaLnBrk="1" hangingPunct="1">
              <a:lnSpc>
                <a:spcPct val="90000"/>
              </a:lnSpc>
            </a:pPr>
            <a:endParaRPr lang="nl-NL" altLang="nl-NL" dirty="0"/>
          </a:p>
          <a:p>
            <a:pPr eaLnBrk="1" hangingPunct="1">
              <a:lnSpc>
                <a:spcPct val="90000"/>
              </a:lnSpc>
            </a:pPr>
            <a:r>
              <a:rPr lang="nl-NL" altLang="nl-NL" dirty="0"/>
              <a:t>Dus koning krijgt minder macht en regering en 2</a:t>
            </a:r>
            <a:r>
              <a:rPr lang="nl-NL" altLang="nl-NL" baseline="30000" dirty="0"/>
              <a:t>e</a:t>
            </a:r>
            <a:r>
              <a:rPr lang="nl-NL" altLang="nl-NL" dirty="0"/>
              <a:t> kamer krijgen meer macht</a:t>
            </a:r>
          </a:p>
          <a:p>
            <a:pPr eaLnBrk="1" hangingPunct="1">
              <a:lnSpc>
                <a:spcPct val="90000"/>
              </a:lnSpc>
            </a:pPr>
            <a:endParaRPr lang="nl-NL" altLang="nl-NL" dirty="0"/>
          </a:p>
          <a:p>
            <a:pPr eaLnBrk="1" hangingPunct="1">
              <a:lnSpc>
                <a:spcPct val="90000"/>
              </a:lnSpc>
            </a:pPr>
            <a:endParaRPr lang="nl-NL" altLang="nl-NL" dirty="0"/>
          </a:p>
        </p:txBody>
      </p:sp>
      <p:pic>
        <p:nvPicPr>
          <p:cNvPr id="2" name="Afbeelding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72801" y="3251831"/>
            <a:ext cx="3119199" cy="29819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05438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nl-NL" b="1" dirty="0"/>
              <a:t>CENSUSKIESRECHT 1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b="1" dirty="0"/>
              <a:t>Alleen mannen, die veel belasting betaalden,                       mochten stemmen</a:t>
            </a:r>
            <a:r>
              <a:rPr lang="nl-NL" dirty="0"/>
              <a:t>; zij waren succesvol en dus                       geschikt om over belangrijke zaken te beslissen</a:t>
            </a:r>
          </a:p>
          <a:p>
            <a:r>
              <a:rPr lang="nl-NL" dirty="0"/>
              <a:t>In tegenstelling tot de armen, die vaak 			        analfabeet waren en vrouwen</a:t>
            </a:r>
          </a:p>
          <a:p>
            <a:endParaRPr lang="nl-NL" dirty="0"/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32172" y="2115879"/>
            <a:ext cx="3919586" cy="45932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615390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nl-NL" b="1" dirty="0"/>
              <a:t>CENSUSKIESRECHT 2</a:t>
            </a: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nl-NL" dirty="0"/>
              <a:t>DIRECT GEKOZEN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nl-NL" dirty="0"/>
              <a:t>Gemeenteraad</a:t>
            </a:r>
          </a:p>
          <a:p>
            <a:r>
              <a:rPr lang="nl-NL" dirty="0"/>
              <a:t>Provinciale Staten</a:t>
            </a:r>
          </a:p>
          <a:p>
            <a:r>
              <a:rPr lang="nl-NL" dirty="0"/>
              <a:t>Tweede Kamer</a:t>
            </a:r>
          </a:p>
        </p:txBody>
      </p:sp>
      <p:sp>
        <p:nvSpPr>
          <p:cNvPr id="7" name="Tijdelijke aanduiding voor tekst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 algn="ctr"/>
            <a:r>
              <a:rPr lang="nl-NL" dirty="0"/>
              <a:t>INDIRECT GEKOZEN</a:t>
            </a:r>
          </a:p>
        </p:txBody>
      </p:sp>
      <p:sp>
        <p:nvSpPr>
          <p:cNvPr id="8" name="Tijdelijke aanduiding voor inhoud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nl-NL" dirty="0"/>
              <a:t>Eerste Kamer door Provinciale Staten</a:t>
            </a:r>
          </a:p>
        </p:txBody>
      </p:sp>
    </p:spTree>
    <p:extLst>
      <p:ext uri="{BB962C8B-B14F-4D97-AF65-F5344CB8AC3E}">
        <p14:creationId xmlns:p14="http://schemas.microsoft.com/office/powerpoint/2010/main" val="1488083517"/>
      </p:ext>
    </p:extLst>
  </p:cSld>
  <p:clrMapOvr>
    <a:masterClrMapping/>
  </p:clrMapOvr>
</p:sld>
</file>

<file path=ppt/theme/theme1.xml><?xml version="1.0" encoding="utf-8"?>
<a:theme xmlns:a="http://schemas.openxmlformats.org/drawingml/2006/main" name="Berlijn">
  <a:themeElements>
    <a:clrScheme name="Berlijn">
      <a:dk1>
        <a:sysClr val="windowText" lastClr="000000"/>
      </a:dk1>
      <a:lt1>
        <a:sysClr val="window" lastClr="FFFFFF"/>
      </a:lt1>
      <a:dk2>
        <a:srgbClr val="9D360E"/>
      </a:dk2>
      <a:lt2>
        <a:srgbClr val="E7E6E6"/>
      </a:lt2>
      <a:accent1>
        <a:srgbClr val="F09415"/>
      </a:accent1>
      <a:accent2>
        <a:srgbClr val="C1B56B"/>
      </a:accent2>
      <a:accent3>
        <a:srgbClr val="4BAF73"/>
      </a:accent3>
      <a:accent4>
        <a:srgbClr val="5AA6C0"/>
      </a:accent4>
      <a:accent5>
        <a:srgbClr val="D17DF9"/>
      </a:accent5>
      <a:accent6>
        <a:srgbClr val="FA7E5C"/>
      </a:accent6>
      <a:hlink>
        <a:srgbClr val="FFAE3E"/>
      </a:hlink>
      <a:folHlink>
        <a:srgbClr val="FCC77E"/>
      </a:folHlink>
    </a:clrScheme>
    <a:fontScheme name="Berlijn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j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C0CBE056-4EF4-4D92-969E-947779DA7AAA}"/>
    </a:ext>
  </a:extLst>
</a:theme>
</file>

<file path=ppt/theme/theme2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</TotalTime>
  <Words>690</Words>
  <Application>Microsoft Office PowerPoint</Application>
  <PresentationFormat>Breedbeeld</PresentationFormat>
  <Paragraphs>119</Paragraphs>
  <Slides>14</Slides>
  <Notes>6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14</vt:i4>
      </vt:variant>
    </vt:vector>
  </HeadingPairs>
  <TitlesOfParts>
    <vt:vector size="18" baseType="lpstr">
      <vt:lpstr>Arial</vt:lpstr>
      <vt:lpstr>Calibri</vt:lpstr>
      <vt:lpstr>Trebuchet MS</vt:lpstr>
      <vt:lpstr>Berlijn</vt:lpstr>
      <vt:lpstr>1.1 DE GRONDWET VAN 1848</vt:lpstr>
      <vt:lpstr>KONING WILLEM I 1813 - 1840</vt:lpstr>
      <vt:lpstr>STATEN-GENERAAL 1813-1848</vt:lpstr>
      <vt:lpstr>OPKOMST VAN DE LIBERALEN VANAF 1825</vt:lpstr>
      <vt:lpstr>HET REVOLUTIEJAAR 1848</vt:lpstr>
      <vt:lpstr>DE GRONDWET VAN RUDOLF THORBECKE 1848</vt:lpstr>
      <vt:lpstr>MINISTERIËLE VERANTWOORDELIJKHEID DE KONING IS ONSCHENDBAAR</vt:lpstr>
      <vt:lpstr>CENSUSKIESRECHT 1</vt:lpstr>
      <vt:lpstr>CENSUSKIESRECHT 2</vt:lpstr>
      <vt:lpstr>DISTRICTENSTELSEL</vt:lpstr>
      <vt:lpstr>VOOR- EN NADELEN VAN HET DISTRICTENSTELSEL</vt:lpstr>
      <vt:lpstr> PARLEMENT = STATEN-GENERAAL = 2E EN 1E KAMER          WETGEVENDE EN CONTROLERENDE MACHT  </vt:lpstr>
      <vt:lpstr>RECHTEN VAN HET PARLEMENT</vt:lpstr>
      <vt:lpstr>KLASSIEKE GRONDRECHTEN 1848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1.1 DE GRONDWET VAN 1848</dc:title>
  <dc:creator>Jankees den Otter</dc:creator>
  <cp:lastModifiedBy>Jankees den Otter</cp:lastModifiedBy>
  <cp:revision>1</cp:revision>
  <dcterms:created xsi:type="dcterms:W3CDTF">2022-09-07T17:47:51Z</dcterms:created>
  <dcterms:modified xsi:type="dcterms:W3CDTF">2022-09-07T18:09:43Z</dcterms:modified>
</cp:coreProperties>
</file>